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82" r:id="rId7"/>
    <p:sldId id="286" r:id="rId8"/>
    <p:sldId id="281" r:id="rId9"/>
    <p:sldId id="287" r:id="rId10"/>
    <p:sldId id="271" r:id="rId11"/>
    <p:sldId id="285" r:id="rId12"/>
    <p:sldId id="284" r:id="rId13"/>
    <p:sldId id="28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5913C4-1C3C-4B1A-ADD2-3C60964DDA1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DC0829-C777-47D5-A9BB-73F8D62ACE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esident.gov.by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627711"/>
          </a:xfrm>
        </p:spPr>
        <p:txBody>
          <a:bodyPr>
            <a:noAutofit/>
          </a:bodyPr>
          <a:lstStyle/>
          <a:p>
            <a:r>
              <a:rPr lang="ru-RU" sz="3600" b="1" i="0" dirty="0" smtClean="0">
                <a:solidFill>
                  <a:srgbClr val="C8141A"/>
                </a:solidFill>
                <a:effectLst/>
                <a:latin typeface="tahoma"/>
              </a:rPr>
              <a:t/>
            </a:r>
            <a:br>
              <a:rPr lang="ru-RU" sz="3600" b="1" i="0" dirty="0" smtClean="0">
                <a:solidFill>
                  <a:srgbClr val="C8141A"/>
                </a:solidFill>
                <a:effectLst/>
                <a:latin typeface="tahoma"/>
              </a:rPr>
            </a:br>
            <a:r>
              <a:rPr lang="ru-RU" sz="3600" b="1" i="0" dirty="0" smtClean="0">
                <a:solidFill>
                  <a:srgbClr val="C8141A"/>
                </a:solidFill>
                <a:effectLst/>
                <a:latin typeface="tahoma"/>
              </a:rPr>
              <a:t>День единения народов России и Беларуси</a:t>
            </a:r>
            <a:br>
              <a:rPr lang="ru-RU" sz="3600" b="1" i="0" dirty="0" smtClean="0">
                <a:solidFill>
                  <a:srgbClr val="C8141A"/>
                </a:solidFill>
                <a:effectLst/>
                <a:latin typeface="tahoma"/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4824536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90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0"/>
    </mc:Choice>
    <mc:Fallback xmlns="">
      <p:transition spd="slow" advTm="9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4" y="411043"/>
            <a:ext cx="35283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b="1" i="0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Русские</a:t>
            </a:r>
            <a:r>
              <a:rPr lang="ru-RU" sz="2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0" i="0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давно жили на территории Беларуси. Большой наплыв зарегистрирован после Второй мировой войны</a:t>
            </a:r>
          </a:p>
          <a:p>
            <a:pPr>
              <a:buFont typeface="Arial"/>
              <a:buChar char="•"/>
            </a:pPr>
            <a:r>
              <a:rPr lang="ru-RU" sz="2400" b="1" i="0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поляки</a:t>
            </a:r>
            <a:r>
              <a:rPr lang="ru-RU" sz="2400" b="0" i="0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0" i="0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 жили в западной части страны на протяжении столетий</a:t>
            </a:r>
          </a:p>
          <a:p>
            <a:pPr>
              <a:buFont typeface="Arial"/>
              <a:buChar char="•"/>
            </a:pPr>
            <a:r>
              <a:rPr lang="ru-RU" sz="2400" b="1" i="0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украинцы</a:t>
            </a:r>
            <a:r>
              <a:rPr lang="ru-RU" sz="2400" b="0" i="0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наибольший наплыв зарегистрирован в XVIII–XIX веках </a:t>
            </a:r>
          </a:p>
          <a:p>
            <a:pPr>
              <a:buFont typeface="Arial"/>
              <a:buChar char="•"/>
            </a:pPr>
            <a:r>
              <a:rPr lang="ru-RU" sz="2400" b="1" i="0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евреи</a:t>
            </a:r>
            <a:r>
              <a:rPr lang="ru-RU" sz="2400" b="0" i="0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 -первые евреи поселились в Беларуси в XV веке.</a:t>
            </a:r>
          </a:p>
          <a:p>
            <a:r>
              <a:rPr lang="ru-RU" b="0" i="0" dirty="0" smtClean="0">
                <a:solidFill>
                  <a:srgbClr val="4D4D4D"/>
                </a:solidFill>
                <a:effectLst/>
                <a:latin typeface="arial"/>
              </a:rPr>
              <a:t> </a:t>
            </a:r>
          </a:p>
          <a:p>
            <a:pPr algn="just"/>
            <a:endParaRPr lang="ru-RU" b="0" i="0" dirty="0">
              <a:solidFill>
                <a:srgbClr val="4D4D4D"/>
              </a:solidFill>
              <a:effectLst/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4" y="404664"/>
            <a:ext cx="460851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2" y="3789040"/>
            <a:ext cx="410445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7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14"/>
    </mc:Choice>
    <mc:Fallback xmlns="">
      <p:transition spd="slow" advTm="33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2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3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"/>
            <a:ext cx="30511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34194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892424"/>
            <a:ext cx="307022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4" y="3284539"/>
            <a:ext cx="3635375" cy="357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"/>
            <a:ext cx="32766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6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944"/>
            <a:ext cx="8640960" cy="634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6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3"/>
    </mc:Choice>
    <mc:Fallback xmlns="">
      <p:transition spd="slow" advTm="13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21088"/>
            <a:ext cx="9036496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1000"/>
              </a:spcAft>
            </a:pPr>
            <a:r>
              <a:rPr lang="ru-RU" sz="2400" b="1" i="0" dirty="0" smtClean="0">
                <a:solidFill>
                  <a:srgbClr val="000080"/>
                </a:solidFill>
                <a:effectLst/>
                <a:latin typeface="Calibri"/>
              </a:rPr>
              <a:t>День единения народов России и Беларуси отмечается сегодня жителями обеих стран. </a:t>
            </a:r>
            <a:endParaRPr lang="ru-RU" sz="2400" b="1" i="0" dirty="0" smtClean="0">
              <a:solidFill>
                <a:srgbClr val="226644"/>
              </a:solidFill>
              <a:effectLst/>
              <a:latin typeface="Arial"/>
            </a:endParaRPr>
          </a:p>
          <a:p>
            <a:pPr indent="449580" algn="ctr">
              <a:spcAft>
                <a:spcPts val="1000"/>
              </a:spcAft>
            </a:pPr>
            <a:r>
              <a:rPr lang="ru-RU" sz="2400" b="1" i="0" dirty="0" smtClean="0">
                <a:solidFill>
                  <a:srgbClr val="000080"/>
                </a:solidFill>
                <a:effectLst/>
                <a:latin typeface="Calibri"/>
              </a:rPr>
              <a:t>2 апреля 1996 года президенты Борис Ельцин и Александр Лукашенко подписали в Москве Договор «Об образовании Сообщества России и Белоруссии». Ровно через год был подписан Договор «О Союзе Беларуси и России».</a:t>
            </a:r>
            <a:endParaRPr lang="ru-RU" sz="2400" b="1" i="0" dirty="0">
              <a:solidFill>
                <a:srgbClr val="226644"/>
              </a:solidFill>
              <a:effectLst/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1"/>
            <a:ext cx="84249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3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1"/>
    </mc:Choice>
    <mc:Fallback xmlns="">
      <p:transition spd="slow" advTm="16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050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80"/>
                </a:solidFill>
                <a:effectLst/>
                <a:latin typeface="Calibri"/>
              </a:rPr>
              <a:t>Дальнейшему единению дружественных народов способствовали принятие в 1997 году Устава Союза Беларуси и России и подписание 25 декабря 1998 Декларации «О дальнейшем единении России и Беларуси». 8 декабря 1999 года Борис Ельцин и Александр Лукашенко подписали договор о создании Союзного государства двух стран.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920879" cy="4316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0"/>
    </mc:Choice>
    <mc:Fallback xmlns="">
      <p:transition spd="slow" advTm="17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915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0080"/>
                </a:solidFill>
                <a:effectLst/>
                <a:latin typeface="Calibri"/>
              </a:rPr>
              <a:t>Основными целями Союзного государства были обозначены создание единого экономического пространства между Россией и Беларусью, обеспечение безопасности Союзного государства и проведение согласованной внешней политики. Для реализации поставленных задач были созданы Высший Государственный Совет, Парламент, Совет Министров, Суд и </a:t>
            </a:r>
            <a:r>
              <a:rPr lang="ru-RU" sz="2000" b="1" i="0" dirty="0" err="1" smtClean="0">
                <a:solidFill>
                  <a:srgbClr val="000080"/>
                </a:solidFill>
                <a:effectLst/>
                <a:latin typeface="Calibri"/>
              </a:rPr>
              <a:t>Счетная</a:t>
            </a:r>
            <a:r>
              <a:rPr lang="ru-RU" sz="2000" b="1" i="0" dirty="0" smtClean="0">
                <a:solidFill>
                  <a:srgbClr val="000080"/>
                </a:solidFill>
                <a:effectLst/>
                <a:latin typeface="Calibri"/>
              </a:rPr>
              <a:t> палата Союзного государства.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0944"/>
            <a:ext cx="7704856" cy="433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6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1"/>
    </mc:Choice>
    <mc:Fallback xmlns="">
      <p:transition spd="slow" advTm="21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482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5490229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70C0"/>
                </a:solidFill>
                <a:effectLst/>
                <a:latin typeface="arial"/>
              </a:rPr>
              <a:t>Официальное название </a:t>
            </a:r>
            <a:endParaRPr lang="en-US" sz="3200" b="1" i="0" dirty="0" smtClean="0">
              <a:solidFill>
                <a:srgbClr val="0070C0"/>
              </a:solidFill>
              <a:effectLst/>
              <a:latin typeface="arial"/>
            </a:endParaRPr>
          </a:p>
          <a:p>
            <a:pPr algn="ctr"/>
            <a:r>
              <a:rPr lang="ru-RU" sz="3200" b="1" i="0" dirty="0" smtClean="0">
                <a:solidFill>
                  <a:srgbClr val="FF0000"/>
                </a:solidFill>
                <a:effectLst/>
                <a:latin typeface="arial"/>
              </a:rPr>
              <a:t>Республика </a:t>
            </a:r>
            <a:r>
              <a:rPr lang="ru-RU" sz="3200" b="1" i="0" dirty="0" smtClean="0">
                <a:solidFill>
                  <a:srgbClr val="FF0000"/>
                </a:solidFill>
                <a:effectLst/>
                <a:latin typeface="arial"/>
              </a:rPr>
              <a:t>Беларусь</a:t>
            </a:r>
            <a:endParaRPr lang="ru-RU" sz="3200" b="1" i="0" dirty="0">
              <a:solidFill>
                <a:srgbClr val="FF0000"/>
              </a:solidFill>
              <a:effectLst/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6"/>
    </mc:Choice>
    <mc:Fallback xmlns="">
      <p:transition spd="slow" advTm="16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1022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7EA741"/>
                </a:solidFill>
                <a:effectLst/>
                <a:latin typeface="arial"/>
              </a:rPr>
              <a:t>Государственные языки</a:t>
            </a:r>
          </a:p>
          <a:p>
            <a:pPr algn="ctr"/>
            <a:r>
              <a:rPr lang="ru-RU" sz="2400" b="0" i="0" dirty="0" smtClean="0">
                <a:solidFill>
                  <a:srgbClr val="4D4D4D"/>
                </a:solidFill>
                <a:effectLst/>
                <a:latin typeface="arial"/>
              </a:rPr>
              <a:t>белорусский, русский</a:t>
            </a:r>
          </a:p>
          <a:p>
            <a:pPr algn="ctr"/>
            <a:r>
              <a:rPr lang="ru-RU" sz="2400" b="1" i="0" dirty="0" smtClean="0">
                <a:solidFill>
                  <a:srgbClr val="7EA741"/>
                </a:solidFill>
                <a:effectLst/>
                <a:latin typeface="arial"/>
              </a:rPr>
              <a:t>Государственный праздник</a:t>
            </a:r>
          </a:p>
          <a:p>
            <a:pPr algn="ctr"/>
            <a:r>
              <a:rPr lang="ru-RU" sz="2400" b="0" i="0" dirty="0" smtClean="0">
                <a:solidFill>
                  <a:srgbClr val="4D4D4D"/>
                </a:solidFill>
                <a:effectLst/>
                <a:latin typeface="arial"/>
              </a:rPr>
              <a:t>День Независимости </a:t>
            </a:r>
          </a:p>
          <a:p>
            <a:pPr algn="ctr"/>
            <a:r>
              <a:rPr lang="ru-RU" sz="2400" b="0" i="0" dirty="0" smtClean="0">
                <a:solidFill>
                  <a:srgbClr val="4D4D4D"/>
                </a:solidFill>
                <a:effectLst/>
                <a:latin typeface="arial"/>
              </a:rPr>
              <a:t>Республики Беларусь</a:t>
            </a:r>
            <a:r>
              <a:rPr lang="en-US" sz="2400" b="0" i="0" dirty="0" smtClean="0">
                <a:solidFill>
                  <a:srgbClr val="4D4D4D"/>
                </a:solidFill>
                <a:effectLst/>
                <a:latin typeface="arial"/>
              </a:rPr>
              <a:t> </a:t>
            </a:r>
            <a:r>
              <a:rPr lang="ru-RU" sz="2400" b="0" i="0" dirty="0" smtClean="0">
                <a:solidFill>
                  <a:srgbClr val="4D4D4D"/>
                </a:solidFill>
                <a:effectLst/>
                <a:latin typeface="arial"/>
              </a:rPr>
              <a:t>- 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"/>
              </a:rPr>
              <a:t>3 июля</a:t>
            </a:r>
          </a:p>
          <a:p>
            <a:pPr algn="ctr"/>
            <a:r>
              <a:rPr lang="ru-RU" sz="2400" b="1" i="0" dirty="0" smtClean="0">
                <a:solidFill>
                  <a:srgbClr val="7EA741"/>
                </a:solidFill>
                <a:effectLst/>
                <a:latin typeface="arial"/>
              </a:rPr>
              <a:t>Национальная валюта</a:t>
            </a:r>
          </a:p>
          <a:p>
            <a:pPr algn="ctr"/>
            <a:r>
              <a:rPr lang="ru-RU" sz="2400" b="0" i="0" dirty="0" smtClean="0">
                <a:solidFill>
                  <a:srgbClr val="4D4D4D"/>
                </a:solidFill>
                <a:effectLst/>
                <a:latin typeface="arial"/>
              </a:rPr>
              <a:t>белорусский рубль (</a:t>
            </a:r>
            <a:r>
              <a:rPr lang="ru-RU" sz="2400" b="0" i="0" dirty="0" err="1" smtClean="0">
                <a:solidFill>
                  <a:srgbClr val="4D4D4D"/>
                </a:solidFill>
                <a:effectLst/>
                <a:latin typeface="arial"/>
              </a:rPr>
              <a:t>Br</a:t>
            </a:r>
            <a:r>
              <a:rPr lang="ru-RU" sz="2400" b="0" i="0" dirty="0" smtClean="0">
                <a:solidFill>
                  <a:srgbClr val="4D4D4D"/>
                </a:solidFill>
                <a:effectLst/>
                <a:latin typeface="arial"/>
              </a:rPr>
              <a:t>)</a:t>
            </a:r>
            <a:endParaRPr lang="ru-RU" sz="2400" b="0" i="0" dirty="0">
              <a:solidFill>
                <a:srgbClr val="4D4D4D"/>
              </a:solidFill>
              <a:effectLst/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12" y="38672"/>
            <a:ext cx="3995936" cy="339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4789147" cy="319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89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3"/>
    </mc:Choice>
    <mc:Fallback xmlns="">
      <p:transition spd="slow" advTm="17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"/>
            <a:ext cx="7486650" cy="8367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CC"/>
                </a:solidFill>
              </a:rPr>
              <a:t>Символы государства</a:t>
            </a:r>
          </a:p>
        </p:txBody>
      </p:sp>
      <p:pic>
        <p:nvPicPr>
          <p:cNvPr id="27651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Картинки по запросу белорусская символика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467544" y="980728"/>
            <a:ext cx="8208912" cy="5688631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/>
              </a:rPr>
              <a:t>Президент</a:t>
            </a:r>
          </a:p>
          <a:p>
            <a:pPr algn="ctr"/>
            <a:r>
              <a:rPr lang="ru-RU" sz="3200" b="0" i="0" u="none" strike="noStrike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/>
                <a:hlinkClick r:id="rId3"/>
              </a:rPr>
              <a:t>Александр Лукашенко </a:t>
            </a:r>
            <a:r>
              <a:rPr lang="ru-RU" sz="3200" b="0" i="0" u="none" strike="noStrike" dirty="0" smtClean="0">
                <a:solidFill>
                  <a:srgbClr val="16488C"/>
                </a:solidFill>
                <a:effectLst/>
                <a:latin typeface="arial"/>
                <a:hlinkClick r:id="rId3"/>
              </a:rPr>
              <a:t>(1994)</a:t>
            </a:r>
            <a:endParaRPr lang="ru-RU" sz="3200" b="1" i="0" dirty="0">
              <a:solidFill>
                <a:schemeClr val="accent5">
                  <a:lumMod val="50000"/>
                </a:schemeClr>
              </a:solidFill>
              <a:effectLst/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1"/>
            <a:ext cx="7056784" cy="37444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6658" y="5024552"/>
            <a:ext cx="79597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0" i="0" dirty="0" smtClean="0">
                <a:solidFill>
                  <a:srgbClr val="949493"/>
                </a:solidFill>
                <a:effectLst/>
                <a:latin typeface="trebuchet ms"/>
              </a:rPr>
              <a:t>1 апреля 2014 года</a:t>
            </a:r>
            <a:endParaRPr lang="ru-RU" b="0" i="0" dirty="0" smtClean="0">
              <a:solidFill>
                <a:srgbClr val="949493"/>
              </a:solidFill>
              <a:effectLst/>
              <a:latin typeface="Trebuchet MS"/>
            </a:endParaRPr>
          </a:p>
          <a:p>
            <a:pPr algn="ctr"/>
            <a:r>
              <a:rPr lang="ru-RU" sz="2000" b="0" i="0" dirty="0" smtClean="0">
                <a:solidFill>
                  <a:srgbClr val="323130"/>
                </a:solidFill>
                <a:effectLst/>
                <a:latin typeface="Times New Roman" pitchFamily="18" charset="0"/>
                <a:cs typeface="Times New Roman" pitchFamily="18" charset="0"/>
              </a:rPr>
              <a:t>Беларусь в любой ситуации будет с Россией. Об этом заявил </a:t>
            </a:r>
            <a:r>
              <a:rPr lang="ru-RU" sz="2000" b="0" i="0" dirty="0" smtClean="0">
                <a:solidFill>
                  <a:srgbClr val="32313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000" b="0" i="0" dirty="0" smtClean="0">
                <a:solidFill>
                  <a:srgbClr val="32313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Республики Беларусь Александр Лукашенко на встрече с заместителем Председателя Правительства Российской </a:t>
            </a:r>
            <a:r>
              <a:rPr lang="ru-RU" sz="2000" b="0" i="0" dirty="0" smtClean="0">
                <a:solidFill>
                  <a:srgbClr val="32313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000" b="0" i="0" dirty="0" smtClean="0">
              <a:solidFill>
                <a:srgbClr val="32313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4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2"/>
    </mc:Choice>
    <mc:Fallback xmlns="">
      <p:transition spd="slow" advTm="25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0944"/>
            <a:ext cx="8496944" cy="634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6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2|2.2|3.7|3.3|2.6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4F4F4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349</TotalTime>
  <Words>182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День единения народов России и Беларуси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Символы государства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апреля День единения народов России и Беларуси </dc:title>
  <dc:creator>!</dc:creator>
  <cp:lastModifiedBy>User</cp:lastModifiedBy>
  <cp:revision>27</cp:revision>
  <dcterms:created xsi:type="dcterms:W3CDTF">2014-04-01T07:31:24Z</dcterms:created>
  <dcterms:modified xsi:type="dcterms:W3CDTF">2019-03-29T20:57:54Z</dcterms:modified>
</cp:coreProperties>
</file>